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365" r:id="rId3"/>
    <p:sldId id="366" r:id="rId4"/>
    <p:sldId id="386" r:id="rId5"/>
    <p:sldId id="397" r:id="rId6"/>
    <p:sldId id="387" r:id="rId7"/>
    <p:sldId id="388" r:id="rId8"/>
    <p:sldId id="389" r:id="rId9"/>
    <p:sldId id="390" r:id="rId10"/>
    <p:sldId id="392" r:id="rId11"/>
    <p:sldId id="398" r:id="rId12"/>
    <p:sldId id="393" r:id="rId13"/>
    <p:sldId id="394" r:id="rId14"/>
    <p:sldId id="395" r:id="rId15"/>
    <p:sldId id="396" r:id="rId16"/>
    <p:sldId id="383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0" name="자유형 19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64331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sp>
        <p:nvSpPr>
          <p:cNvPr id="21" name="제목 20"/>
          <p:cNvSpPr>
            <a:spLocks noGrp="1"/>
          </p:cNvSpPr>
          <p:nvPr>
            <p:ph type="ctrTitle"/>
          </p:nvPr>
        </p:nvSpPr>
        <p:spPr>
          <a:xfrm>
            <a:off x="457200" y="2285992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62263" y="51347"/>
            <a:ext cx="1000131" cy="1036773"/>
            <a:chOff x="13317" y="34771"/>
            <a:chExt cx="1272534" cy="1310103"/>
          </a:xfrm>
        </p:grpSpPr>
        <p:sp>
          <p:nvSpPr>
            <p:cNvPr id="12" name="자유형 11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8" name="자유형 7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9" name="자유형 8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929454" y="428606"/>
            <a:ext cx="1757346" cy="5357851"/>
          </a:xfrm>
        </p:spPr>
        <p:txBody>
          <a:bodyPr vert="eaVert"/>
          <a:lstStyle>
            <a:lvl1pPr algn="l">
              <a:defRPr>
                <a:gradFill flip="none" rotWithShape="1">
                  <a:gsLst>
                    <a:gs pos="0">
                      <a:schemeClr val="tx2"/>
                    </a:gs>
                    <a:gs pos="26000">
                      <a:schemeClr val="tx2"/>
                    </a:gs>
                    <a:gs pos="41000">
                      <a:schemeClr val="tx2">
                        <a:shade val="90000"/>
                      </a:schemeClr>
                    </a:gs>
                    <a:gs pos="67000">
                      <a:schemeClr val="tx2">
                        <a:shade val="50000"/>
                      </a:schemeClr>
                    </a:gs>
                    <a:gs pos="95000">
                      <a:schemeClr val="tx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28596" y="428606"/>
            <a:ext cx="6357982" cy="536893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88" name="Picture 200" descr="18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345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323850" y="1412875"/>
            <a:ext cx="8569325" cy="93662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2351" name="Rectangle 63"/>
          <p:cNvSpPr>
            <a:spLocks noChangeArrowheads="1"/>
          </p:cNvSpPr>
          <p:nvPr userDrawn="1"/>
        </p:nvSpPr>
        <p:spPr bwMode="auto">
          <a:xfrm>
            <a:off x="2124075" y="6669088"/>
            <a:ext cx="4824413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kumimoji="0" lang="en-US" altLang="ko-KR" sz="1000" b="1" i="0">
                <a:solidFill>
                  <a:srgbClr val="FFFFFF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352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5" name="자유형 24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6" name="자유형 25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600202"/>
            <a:ext cx="8258204" cy="4525963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472386" cy="1000132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71407" y="106210"/>
            <a:ext cx="1000131" cy="1036773"/>
            <a:chOff x="13317" y="34771"/>
            <a:chExt cx="1272534" cy="1310103"/>
          </a:xfrm>
        </p:grpSpPr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21" name="자유형 20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4414" y="1857364"/>
            <a:ext cx="690717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4414" y="3286124"/>
            <a:ext cx="6915144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 sz="1400">
                <a:solidFill>
                  <a:schemeClr val="tx1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142845" y="1857364"/>
            <a:ext cx="1000131" cy="1036773"/>
            <a:chOff x="13317" y="34771"/>
            <a:chExt cx="1272534" cy="1310103"/>
          </a:xfrm>
        </p:grpSpPr>
        <p:sp>
          <p:nvSpPr>
            <p:cNvPr id="26" name="자유형 25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7" name="자유형 26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8" name="자유형 27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9" name="자유형 28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30" name="자유형 29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11" name="자유형 10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2" name="자유형 11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solidFill>
            <a:schemeClr val="accent1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solidFill>
            <a:schemeClr val="accent4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71407" y="71414"/>
            <a:ext cx="1000131" cy="1036774"/>
            <a:chOff x="13317" y="34771"/>
            <a:chExt cx="1272535" cy="1310104"/>
          </a:xfrm>
        </p:grpSpPr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/>
          </p:nvSpPr>
          <p:spPr bwMode="gray">
            <a:xfrm>
              <a:off x="969940" y="1030550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4" name="자유형 23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6" name="자유형 15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>
                  <a:noFill/>
                  <a:prstDash val="solid"/>
                </a:ln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106211"/>
            <a:ext cx="1000131" cy="1036773"/>
            <a:chOff x="13317" y="34771"/>
            <a:chExt cx="1272534" cy="1310103"/>
          </a:xfrm>
        </p:grpSpPr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2" name="자유형 11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06400" y="384598"/>
            <a:ext cx="7500990" cy="4817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b"/>
          <a:lstStyle>
            <a:lvl1pPr algn="l">
              <a:defRPr sz="2400" b="1">
                <a:ln>
                  <a:noFill/>
                  <a:prstDash val="solid"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7662" y="1089026"/>
            <a:ext cx="4686304" cy="50546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71580" y="1089026"/>
            <a:ext cx="2686038" cy="50546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자유형 10"/>
          <p:cNvSpPr>
            <a:spLocks/>
          </p:cNvSpPr>
          <p:nvPr/>
        </p:nvSpPr>
        <p:spPr bwMode="gray">
          <a:xfrm>
            <a:off x="340905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gray">
          <a:xfrm>
            <a:off x="71407" y="653955"/>
            <a:ext cx="247040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gray">
          <a:xfrm>
            <a:off x="73902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6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4" name="자유형 13"/>
          <p:cNvSpPr>
            <a:spLocks/>
          </p:cNvSpPr>
          <p:nvPr/>
        </p:nvSpPr>
        <p:spPr bwMode="gray">
          <a:xfrm>
            <a:off x="823251" y="894237"/>
            <a:ext cx="248287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gray">
          <a:xfrm>
            <a:off x="344103" y="376692"/>
            <a:ext cx="479107" cy="517546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29190" y="928670"/>
            <a:ext cx="3857652" cy="928694"/>
          </a:xfrm>
        </p:spPr>
        <p:txBody>
          <a:bodyPr anchor="b"/>
          <a:lstStyle>
            <a:lvl1pPr algn="l">
              <a:defRPr sz="2000" b="1">
                <a:ln>
                  <a:noFill/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29190" y="1928802"/>
            <a:ext cx="3857652" cy="33575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 rot="21422455">
            <a:off x="609122" y="1000108"/>
            <a:ext cx="4000528" cy="4857784"/>
          </a:xfrm>
          <a:prstGeom prst="rect">
            <a:avLst/>
          </a:prstGeom>
          <a:solidFill>
            <a:srgbClr val="F8F8F8"/>
          </a:solidFill>
          <a:ln w="3175" cap="sq" cmpd="sng" algn="ctr">
            <a:solidFill>
              <a:srgbClr val="C0C0C0"/>
            </a:solidFill>
            <a:prstDash val="solid"/>
          </a:ln>
          <a:effectLst>
            <a:outerShdw blurRad="57150" dist="381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3"/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"/>
          </p:nvPr>
        </p:nvSpPr>
        <p:spPr>
          <a:xfrm>
            <a:off x="642910" y="1000108"/>
            <a:ext cx="4004390" cy="4857784"/>
          </a:xfrm>
          <a:prstGeom prst="rect">
            <a:avLst/>
          </a:prstGeom>
          <a:solidFill>
            <a:schemeClr val="accent3"/>
          </a:solidFill>
          <a:ln w="3175" cap="sq" cmpd="sng" algn="ctr">
            <a:solidFill>
              <a:srgbClr val="F8F8F8"/>
            </a:solidFill>
            <a:prstDash val="solid"/>
            <a:miter lim="800000"/>
          </a:ln>
          <a:effectLst>
            <a:outerShdw blurRad="38100" dist="50800" dir="3000000" algn="tl" rotWithShape="0">
              <a:srgbClr val="000000">
                <a:alpha val="40000"/>
              </a:srgbClr>
            </a:outerShdw>
          </a:effectLst>
          <a:sp3d contourW="12700" prstMaterial="plastic">
            <a:contourClr>
              <a:srgbClr val="000000">
                <a:alpha val="35294"/>
              </a:srgbClr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grpSp>
        <p:nvGrpSpPr>
          <p:cNvPr id="3" name="그룹 2"/>
          <p:cNvGrpSpPr/>
          <p:nvPr/>
        </p:nvGrpSpPr>
        <p:grpSpPr>
          <a:xfrm>
            <a:off x="8116469" y="45696"/>
            <a:ext cx="1000131" cy="1036773"/>
            <a:chOff x="13317" y="34771"/>
            <a:chExt cx="1272534" cy="1310103"/>
          </a:xfrm>
        </p:grpSpPr>
        <p:sp>
          <p:nvSpPr>
            <p:cNvPr id="13" name="자유형 12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61000">
                <a:schemeClr val="bg1">
                  <a:alpha val="40000"/>
                </a:schemeClr>
              </a:gs>
            </a:gsLst>
            <a:lin ang="5400000" scaled="1"/>
            <a:tileRect/>
          </a:gradFill>
          <a:ln w="19050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C32184-EBAF-45A0-94AF-7AA2B5B6A8EA}" type="datetimeFigureOut">
              <a:rPr lang="ko-KR" altLang="en-US" smtClean="0"/>
              <a:t>2016-10-17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 fov="0">
                <a:rot lat="0" lon="0" rev="0"/>
              </a:camera>
              <a:lightRig rig="glow" dir="t">
                <a:rot lat="0" lon="0" rev="4500000"/>
              </a:lightRig>
            </a:scene3d>
            <a:sp3d prstMaterial="matte">
              <a:contourClr>
                <a:schemeClr val="accent1">
                  <a:alpha val="95000"/>
                </a:schemeClr>
              </a:contourClr>
            </a:sp3d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1" hangingPunct="1">
        <a:spcBef>
          <a:spcPct val="0"/>
        </a:spcBef>
        <a:buNone/>
        <a:defRPr kumimoji="0" sz="4400" b="1" kern="1200" spc="50" dirty="0" smtClean="0">
          <a:ln>
            <a:noFill/>
            <a:prstDash val="solid"/>
          </a:ln>
          <a:gradFill flip="none" rotWithShape="1">
            <a:gsLst>
              <a:gs pos="0">
                <a:schemeClr val="tx2"/>
              </a:gs>
              <a:gs pos="26000">
                <a:schemeClr val="tx2"/>
              </a:gs>
              <a:gs pos="41000">
                <a:schemeClr val="tx2">
                  <a:shade val="90000"/>
                </a:schemeClr>
              </a:gs>
              <a:gs pos="67000">
                <a:schemeClr val="tx2">
                  <a:shade val="50000"/>
                </a:schemeClr>
              </a:gs>
              <a:gs pos="95000">
                <a:schemeClr val="tx2"/>
              </a:gs>
            </a:gsLst>
            <a:lin ang="5400000" scaled="1"/>
            <a:tileRect/>
          </a:gradFill>
          <a:effectLst>
            <a:outerShdw blurRad="50800" dist="50800" dir="54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3"/>
        </a:buClr>
        <a:buSzPct val="85000"/>
        <a:buFont typeface="Wingdings"/>
        <a:buChar char="u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accent4"/>
        </a:buClr>
        <a:buSzPct val="80000"/>
        <a:buFont typeface="Wingdings"/>
        <a:buChar char="u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5"/>
        </a:buClr>
        <a:buSzPct val="75000"/>
        <a:buFont typeface="Wingdings"/>
        <a:buChar char="u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70000"/>
        <a:buFont typeface="Wingdings"/>
        <a:buChar char="u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tx2"/>
        </a:buClr>
        <a:buSzPct val="60000"/>
        <a:buFont typeface="Wingdings"/>
        <a:buChar char="u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"/>
        <a:buChar char="u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2"/>
        </a:buClr>
        <a:buSzPct val="55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3"/>
        </a:buClr>
        <a:buSzPct val="50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5" y="2420890"/>
            <a:ext cx="8569325" cy="936625"/>
          </a:xfrm>
        </p:spPr>
        <p:txBody>
          <a:bodyPr>
            <a:noAutofit/>
          </a:bodyPr>
          <a:lstStyle/>
          <a:p>
            <a:pPr eaLnBrk="1" hangingPunct="1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박한철 선생님과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함께하는 뉴스공부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90"/>
            <a:ext cx="1329973" cy="298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6016" y="458112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2016.10.17</a:t>
            </a:r>
          </a:p>
          <a:p>
            <a:r>
              <a:rPr lang="ko-KR" altLang="en-US" dirty="0" smtClean="0"/>
              <a:t>박한철</a:t>
            </a:r>
            <a:r>
              <a:rPr lang="en-US" altLang="ko-KR" dirty="0" smtClean="0"/>
              <a:t>(</a:t>
            </a:r>
            <a:r>
              <a:rPr lang="ko-KR" altLang="en-US" dirty="0" smtClean="0"/>
              <a:t>덕성여고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130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4" y="1052736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err="1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제목의 문제점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7664" y="13876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00064" y="15400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51063"/>
              </p:ext>
            </p:extLst>
          </p:nvPr>
        </p:nvGraphicFramePr>
        <p:xfrm>
          <a:off x="1395264" y="1916832"/>
          <a:ext cx="6777136" cy="2354400"/>
        </p:xfrm>
        <a:graphic>
          <a:graphicData uri="http://schemas.openxmlformats.org/drawingml/2006/table">
            <a:tbl>
              <a:tblPr/>
              <a:tblGrid>
                <a:gridCol w="3482698"/>
                <a:gridCol w="3294438"/>
              </a:tblGrid>
              <a:tr h="235440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난임</a:t>
                      </a:r>
                      <a:r>
                        <a:rPr lang="en-US" altLang="ko-KR" sz="20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504000101010101" pitchFamily="18" charset="-127"/>
                        </a:rPr>
                        <a:t>·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휴직지원 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504000101010101" pitchFamily="18" charset="-127"/>
                        </a:rPr>
                        <a:t>’</a:t>
                      </a:r>
                      <a:r>
                        <a:rPr lang="ko-KR" altLang="en-US" sz="2000" kern="0" spc="0" dirty="0" err="1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아이낳기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 좋은 사회로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504000101010101" pitchFamily="18" charset="-127"/>
                        </a:rPr>
                        <a:t>‘</a:t>
                      </a:r>
                      <a:endParaRPr lang="ko-KR" altLang="en-US" sz="2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504000101010101" pitchFamily="18" charset="-127"/>
                        </a:rPr>
                        <a:t>&lt;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경인일보</a:t>
                      </a:r>
                      <a:r>
                        <a:rPr lang="en-US" altLang="ko-KR" sz="20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504000101010101" pitchFamily="18" charset="-127"/>
                        </a:rPr>
                        <a:t>.2016.08.26.&gt;</a:t>
                      </a:r>
                      <a:endParaRPr lang="ko-KR" altLang="en-US" sz="2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난임치료로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 </a:t>
                      </a:r>
                      <a:r>
                        <a:rPr lang="ko-KR" altLang="en-US" sz="2000" kern="0" spc="0" dirty="0" err="1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저출산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 극복</a:t>
                      </a:r>
                      <a:r>
                        <a:rPr lang="en-US" altLang="ko-KR" sz="20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504000101010101" pitchFamily="18" charset="-127"/>
                        </a:rPr>
                        <a:t>? 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전문가들 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504000101010101" pitchFamily="18" charset="-127"/>
                        </a:rPr>
                        <a:t>“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근본원인 </a:t>
                      </a:r>
                      <a:r>
                        <a:rPr lang="ko-KR" altLang="en-US" sz="2000" kern="0" spc="0" dirty="0" err="1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고민없어</a:t>
                      </a: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504000101010101" pitchFamily="18" charset="-127"/>
                        </a:rPr>
                        <a:t>”</a:t>
                      </a:r>
                      <a:endParaRPr lang="ko-KR" altLang="en-US" sz="2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504000101010101" pitchFamily="18" charset="-127"/>
                        </a:rPr>
                        <a:t>&lt;</a:t>
                      </a:r>
                      <a:r>
                        <a:rPr lang="ko-KR" altLang="en-US" sz="2000" kern="0" spc="0" dirty="0" err="1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노컷뉴스</a:t>
                      </a:r>
                      <a:r>
                        <a:rPr lang="en-US" altLang="ko-KR" sz="2000" kern="0" spc="0" dirty="0">
                          <a:solidFill>
                            <a:schemeClr val="tx1"/>
                          </a:solidFill>
                          <a:effectLst/>
                          <a:latin typeface="함초롬바탕" panose="02030504000101010101" pitchFamily="18" charset="-127"/>
                        </a:rPr>
                        <a:t>.2016.08.26.&gt;</a:t>
                      </a:r>
                      <a:endParaRPr lang="ko-KR" altLang="en-US" sz="20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64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4" y="1052736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제목소비자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(headline shopper)</a:t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7664" y="13876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00064" y="15400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67545" y="2420890"/>
            <a:ext cx="8569325" cy="936625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 fov="0">
                <a:rot lat="0" lon="0" rev="0"/>
              </a:camera>
              <a:lightRig rig="glow" dir="t">
                <a:rot lat="0" lon="0" rev="4500000"/>
              </a:lightRig>
            </a:scene3d>
            <a:sp3d prstMaterial="matte">
              <a:contourClr>
                <a:schemeClr val="accent1">
                  <a:alpha val="95000"/>
                </a:schemeClr>
              </a:contourClr>
            </a:sp3d>
          </a:bodyPr>
          <a:lstStyle>
            <a:lvl1pPr algn="ctr" rtl="0" eaLnBrk="1" latinLnBrk="1" hangingPunct="1">
              <a:spcBef>
                <a:spcPct val="0"/>
              </a:spcBef>
              <a:buNone/>
              <a:defRPr kumimoji="0" sz="4400" b="1" kern="1200" spc="50">
                <a:ln>
                  <a:noFill/>
                  <a:prstDash val="solid"/>
                </a:ln>
                <a:gradFill flip="none" rotWithShape="1">
                  <a:gsLst>
                    <a:gs pos="0">
                      <a:schemeClr val="tx2"/>
                    </a:gs>
                    <a:gs pos="26000">
                      <a:schemeClr val="tx2"/>
                    </a:gs>
                    <a:gs pos="41000">
                      <a:schemeClr val="tx2">
                        <a:shade val="90000"/>
                      </a:schemeClr>
                    </a:gs>
                    <a:gs pos="67000">
                      <a:schemeClr val="tx2">
                        <a:shade val="50000"/>
                      </a:schemeClr>
                    </a:gs>
                    <a:gs pos="95000">
                      <a:schemeClr val="tx2"/>
                    </a:gs>
                  </a:gsLst>
                  <a:lin ang="5400000" scaled="1"/>
                  <a:tileRect/>
                </a:gradFill>
                <a:effectLst>
                  <a:outerShdw blurRad="50800" dist="50800" dir="54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latinLnBrk="1" hangingPunct="1">
              <a:defRPr kumimoji="0">
                <a:solidFill>
                  <a:schemeClr val="tx2"/>
                </a:solidFill>
              </a:defRPr>
            </a:lvl2pPr>
            <a:lvl3pPr eaLnBrk="1" latinLnBrk="1" hangingPunct="1">
              <a:defRPr kumimoji="0">
                <a:solidFill>
                  <a:schemeClr val="tx2"/>
                </a:solidFill>
              </a:defRPr>
            </a:lvl3pPr>
            <a:lvl4pPr eaLnBrk="1" latinLnBrk="1" hangingPunct="1">
              <a:defRPr kumimoji="0">
                <a:solidFill>
                  <a:schemeClr val="tx2"/>
                </a:solidFill>
              </a:defRPr>
            </a:lvl4pPr>
            <a:lvl5pPr eaLnBrk="1" latinLnBrk="1" hangingPunct="1">
              <a:defRPr kumimoji="0">
                <a:solidFill>
                  <a:schemeClr val="tx2"/>
                </a:solidFill>
              </a:defRPr>
            </a:lvl5pPr>
            <a:lvl6pPr eaLnBrk="1" latinLnBrk="1" hangingPunct="1">
              <a:defRPr kumimoji="0">
                <a:solidFill>
                  <a:schemeClr val="tx2"/>
                </a:solidFill>
              </a:defRPr>
            </a:lvl6pPr>
            <a:lvl7pPr eaLnBrk="1" latinLnBrk="1" hangingPunct="1">
              <a:defRPr kumimoji="0">
                <a:solidFill>
                  <a:schemeClr val="tx2"/>
                </a:solidFill>
              </a:defRPr>
            </a:lvl7pPr>
            <a:lvl8pPr eaLnBrk="1" latinLnBrk="1" hangingPunct="1">
              <a:defRPr kumimoji="0">
                <a:solidFill>
                  <a:schemeClr val="tx2"/>
                </a:solidFill>
              </a:defRPr>
            </a:lvl8pPr>
            <a:lvl9pPr eaLnBrk="1" latinLnBrk="1" hangingPunct="1">
              <a:defRPr kumimoji="0">
                <a:solidFill>
                  <a:schemeClr val="tx2"/>
                </a:solidFill>
              </a:defRPr>
            </a:lvl9pPr>
          </a:lstStyle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기사내용에 주의를 기울이기 보다는 제목위주로 뉴스를 소비하는 사람들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. 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제목만으로 사건을 평가하게 될 위험이 있다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.</a:t>
            </a: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4" y="751942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err="1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제목의 사례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7664" y="13876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00064" y="15400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3007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_x230837080" descr="EMB000024a8a1d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062" y="1684144"/>
            <a:ext cx="4079875" cy="88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32061" y="2561640"/>
            <a:ext cx="974298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011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4" y="751942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err="1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제목의 사례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7664" y="13876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00064" y="15400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3007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32061" y="2561640"/>
            <a:ext cx="974298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9" name="_x230835320" descr="EMB000024a8a1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184" y="1476524"/>
            <a:ext cx="6721088" cy="4184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50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4" y="751942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err="1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제목의 사례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7664" y="13876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00064" y="15400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3007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32061" y="2561640"/>
            <a:ext cx="974298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_x236848288" descr="EMB000024a8a1d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061" y="3018840"/>
            <a:ext cx="4079875" cy="127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02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4" y="751942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err="1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제목의 사례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7664" y="13876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00064" y="15400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3007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32061" y="2561640"/>
            <a:ext cx="974298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3" name="_x236846128" descr="EMB000024a8a1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544" y="1540024"/>
            <a:ext cx="6931949" cy="39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48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ChangeArrowheads="1"/>
          </p:cNvSpPr>
          <p:nvPr/>
        </p:nvSpPr>
        <p:spPr bwMode="gray">
          <a:xfrm>
            <a:off x="1294733" y="186360"/>
            <a:ext cx="6218238" cy="142821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ko-KR" altLang="en-US" sz="3000" b="1" dirty="0" err="1" smtClean="0">
                <a:solidFill>
                  <a:srgbClr val="FFFF00"/>
                </a:solidFill>
                <a:latin typeface="굴림" pitchFamily="50" charset="-127"/>
              </a:rPr>
              <a:t>낚시성</a:t>
            </a: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 제목에 대처하는 </a:t>
            </a:r>
            <a:endParaRPr lang="en-US" altLang="ko-KR" sz="3000" b="1" dirty="0" smtClean="0">
              <a:solidFill>
                <a:srgbClr val="FFFF00"/>
              </a:solidFill>
              <a:latin typeface="굴림" pitchFamily="50" charset="-127"/>
            </a:endParaRPr>
          </a:p>
          <a:p>
            <a:pPr algn="ctr">
              <a:defRPr/>
            </a:pP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우리의 자세</a:t>
            </a:r>
            <a:endParaRPr lang="en-US" altLang="ko-KR" sz="3000" b="1" dirty="0">
              <a:solidFill>
                <a:srgbClr val="FFFF00"/>
              </a:solidFill>
              <a:latin typeface="굴림" pitchFamily="50" charset="-127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2038350" y="1337556"/>
            <a:ext cx="57451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gray">
          <a:xfrm>
            <a:off x="2004659" y="1923685"/>
            <a:ext cx="57451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575608"/>
              </p:ext>
            </p:extLst>
          </p:nvPr>
        </p:nvGraphicFramePr>
        <p:xfrm>
          <a:off x="1528976" y="2200684"/>
          <a:ext cx="6696527" cy="2812491"/>
        </p:xfrm>
        <a:graphic>
          <a:graphicData uri="http://schemas.openxmlformats.org/drawingml/2006/table">
            <a:tbl>
              <a:tblPr/>
              <a:tblGrid>
                <a:gridCol w="1496240"/>
                <a:gridCol w="5200287"/>
              </a:tblGrid>
              <a:tr h="9374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kern="0" spc="0" dirty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언론사</a:t>
                      </a:r>
                      <a:endParaRPr lang="ko-KR" altLang="en-US" sz="24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44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4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9374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kern="0" spc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기자</a:t>
                      </a:r>
                      <a:endParaRPr lang="ko-KR" altLang="en-US" sz="24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44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4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9374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kern="0" spc="0">
                          <a:solidFill>
                            <a:schemeClr val="tx1"/>
                          </a:solidFill>
                          <a:effectLst/>
                          <a:ea typeface="함초롬바탕" panose="02030504000101010101" pitchFamily="18" charset="-127"/>
                        </a:rPr>
                        <a:t>독자</a:t>
                      </a:r>
                      <a:endParaRPr lang="ko-KR" altLang="en-US" sz="2400" kern="0" spc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444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400" kern="0" spc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22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ko-KR" altLang="en-US" dirty="0" smtClean="0"/>
              <a:t>뉴스제목의 중요성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ko-KR" altLang="en-US" dirty="0" err="1" smtClean="0"/>
              <a:t>낚시성</a:t>
            </a:r>
            <a:r>
              <a:rPr lang="ko-KR" altLang="en-US" dirty="0" smtClean="0"/>
              <a:t> 제목</a:t>
            </a:r>
            <a:r>
              <a:rPr lang="en-US" altLang="ko-KR" dirty="0" smtClean="0"/>
              <a:t>,</a:t>
            </a:r>
            <a:r>
              <a:rPr lang="ko-KR" altLang="en-US" dirty="0" smtClean="0"/>
              <a:t> 무엇이 문제이고 어떤 자세     로 대처해야 하나</a:t>
            </a:r>
            <a:r>
              <a:rPr lang="en-US" altLang="ko-KR" dirty="0" smtClean="0"/>
              <a:t>?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오늘의 학습주제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530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5240"/>
            <a:ext cx="5255566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255567" y="-441960"/>
            <a:ext cx="14024649" cy="632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236843648" descr="EMB000024a8a1b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68" y="15240"/>
            <a:ext cx="3888432" cy="689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57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5" y="2420890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뉴스제목의 역할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ko-KR" altLang="en-US" sz="3200" dirty="0">
                <a:effectLst/>
              </a:rPr>
              <a:t>뉴스 제목은 뉴스 내용을 </a:t>
            </a:r>
            <a:r>
              <a:rPr lang="en-US" altLang="ko-KR" sz="3200" dirty="0" smtClean="0">
                <a:effectLst/>
              </a:rPr>
              <a:t>(        )</a:t>
            </a:r>
            <a:r>
              <a:rPr lang="ko-KR" altLang="en-US" sz="3200" dirty="0">
                <a:effectLst/>
              </a:rPr>
              <a:t>하여 </a:t>
            </a:r>
            <a:r>
              <a:rPr lang="en-US" altLang="ko-KR" sz="3200" dirty="0" smtClean="0">
                <a:effectLst/>
              </a:rPr>
              <a:t/>
            </a:r>
            <a:br>
              <a:rPr lang="en-US" altLang="ko-KR" sz="3200" dirty="0" smtClean="0">
                <a:effectLst/>
              </a:rPr>
            </a:br>
            <a:r>
              <a:rPr lang="ko-KR" altLang="en-US" sz="3200" dirty="0" smtClean="0">
                <a:effectLst/>
              </a:rPr>
              <a:t>정보를</a:t>
            </a:r>
            <a:r>
              <a:rPr lang="en-US" altLang="ko-KR" sz="3200" dirty="0" smtClean="0">
                <a:effectLst/>
              </a:rPr>
              <a:t>(        ) </a:t>
            </a:r>
            <a:r>
              <a:rPr lang="ko-KR" altLang="en-US" sz="3200" dirty="0">
                <a:effectLst/>
              </a:rPr>
              <a:t>파악하게 하며</a:t>
            </a:r>
            <a:r>
              <a:rPr lang="en-US" altLang="ko-KR" sz="3200" dirty="0" smtClean="0">
                <a:effectLst/>
              </a:rPr>
              <a:t>,</a:t>
            </a:r>
            <a:br>
              <a:rPr lang="en-US" altLang="ko-KR" sz="3200" dirty="0" smtClean="0">
                <a:effectLst/>
              </a:rPr>
            </a:br>
            <a:r>
              <a:rPr lang="ko-KR" altLang="en-US" sz="3200" dirty="0" smtClean="0">
                <a:effectLst/>
              </a:rPr>
              <a:t>사람들로 </a:t>
            </a:r>
            <a:r>
              <a:rPr lang="ko-KR" altLang="en-US" sz="3200" dirty="0">
                <a:effectLst/>
              </a:rPr>
              <a:t>하여금 해당 뉴스에 </a:t>
            </a:r>
            <a:r>
              <a:rPr lang="en-US" altLang="ko-KR" sz="3200" dirty="0" smtClean="0">
                <a:effectLst/>
              </a:rPr>
              <a:t>(       )</a:t>
            </a:r>
            <a:r>
              <a:rPr lang="ko-KR" altLang="en-US" sz="3200" dirty="0" smtClean="0">
                <a:effectLst/>
              </a:rPr>
              <a:t>을 </a:t>
            </a:r>
            <a:r>
              <a:rPr lang="ko-KR" altLang="en-US" sz="3200" dirty="0">
                <a:effectLst/>
              </a:rPr>
              <a:t>갖도록 하는 중요한 역할을 한다</a:t>
            </a:r>
            <a:r>
              <a:rPr lang="en-US" altLang="ko-KR" sz="3200" dirty="0">
                <a:effectLst/>
              </a:rPr>
              <a:t>. </a:t>
            </a:r>
            <a:r>
              <a:rPr lang="en-US" altLang="ko-KR" sz="3200" dirty="0" smtClean="0">
                <a:effectLst/>
              </a:rPr>
              <a:t/>
            </a:r>
            <a:br>
              <a:rPr lang="en-US" altLang="ko-KR" sz="3200" dirty="0" smtClean="0">
                <a:effectLst/>
              </a:rPr>
            </a:br>
            <a:r>
              <a:rPr lang="ko-KR" altLang="en-US" sz="3200" dirty="0" smtClean="0">
                <a:effectLst/>
              </a:rPr>
              <a:t>따라서 </a:t>
            </a:r>
            <a:r>
              <a:rPr lang="ko-KR" altLang="en-US" sz="3200" dirty="0">
                <a:effectLst/>
              </a:rPr>
              <a:t>뉴스 제목은 </a:t>
            </a:r>
            <a:r>
              <a:rPr lang="en-US" altLang="ko-KR" sz="3200" dirty="0" smtClean="0">
                <a:effectLst/>
              </a:rPr>
              <a:t/>
            </a:r>
            <a:br>
              <a:rPr lang="en-US" altLang="ko-KR" sz="3200" dirty="0" smtClean="0">
                <a:effectLst/>
              </a:rPr>
            </a:br>
            <a:r>
              <a:rPr lang="ko-KR" altLang="en-US" sz="3200" dirty="0" smtClean="0">
                <a:effectLst/>
              </a:rPr>
              <a:t>뉴스의 </a:t>
            </a:r>
            <a:r>
              <a:rPr lang="en-US" altLang="ko-KR" sz="3200" dirty="0" smtClean="0">
                <a:effectLst/>
              </a:rPr>
              <a:t>(      )</a:t>
            </a:r>
            <a:r>
              <a:rPr lang="ko-KR" altLang="en-US" sz="3200" dirty="0">
                <a:effectLst/>
              </a:rPr>
              <a:t>을 쉽고 </a:t>
            </a:r>
            <a:r>
              <a:rPr lang="en-US" altLang="ko-KR" sz="3200" dirty="0" smtClean="0">
                <a:effectLst/>
              </a:rPr>
              <a:t>(       )</a:t>
            </a:r>
            <a:r>
              <a:rPr lang="ko-KR" altLang="en-US" sz="3200" dirty="0">
                <a:effectLst/>
              </a:rPr>
              <a:t>하게 표현하면서</a:t>
            </a:r>
            <a:r>
              <a:rPr lang="en-US" altLang="ko-KR" sz="3200" dirty="0">
                <a:effectLst/>
              </a:rPr>
              <a:t>, </a:t>
            </a:r>
            <a:r>
              <a:rPr lang="ko-KR" altLang="en-US" sz="3200" dirty="0">
                <a:effectLst/>
              </a:rPr>
              <a:t>사람들을 끄는</a:t>
            </a:r>
            <a:r>
              <a:rPr lang="en-US" altLang="ko-KR" sz="3200" dirty="0" smtClean="0">
                <a:effectLst/>
              </a:rPr>
              <a:t>(         )</a:t>
            </a:r>
            <a:r>
              <a:rPr lang="ko-KR" altLang="en-US" sz="3200" dirty="0">
                <a:effectLst/>
              </a:rPr>
              <a:t>이 있어야 한다</a:t>
            </a:r>
            <a:r>
              <a:rPr lang="en-US" altLang="ko-KR" sz="3200" dirty="0">
                <a:effectLst/>
              </a:rPr>
              <a:t>.</a:t>
            </a:r>
            <a:r>
              <a:rPr lang="ko-KR" altLang="en-US" sz="3200" dirty="0">
                <a:effectLst/>
              </a:rPr>
              <a:t/>
            </a:r>
            <a:br>
              <a:rPr lang="ko-KR" altLang="en-US" sz="3200" dirty="0">
                <a:effectLst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342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5" y="2420890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err="1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제목이란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?</a:t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이용자의 흥미를 끌어 내용을 보게 유도하기 위해 자극적이고 선정적으로 붙인 제목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824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59025" y="568154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err="1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제목이 많아진 이유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08520" y="-185273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236844448" descr="EMB000024a8a1b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32" y="1491191"/>
            <a:ext cx="338437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-95152" y="11095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1" name="_x236846208" descr="EMB000024a8a1c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04779"/>
            <a:ext cx="4464496" cy="406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0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4" y="1052736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err="1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제목의 문제점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2276872"/>
            <a:ext cx="499110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91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4" y="1052736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err="1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제목의 문제점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2276872"/>
            <a:ext cx="4991100" cy="237626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762" y="457200"/>
            <a:ext cx="6848475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83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4" y="1052736"/>
            <a:ext cx="8569325" cy="936625"/>
          </a:xfrm>
        </p:spPr>
        <p:txBody>
          <a:bodyPr>
            <a:noAutofit/>
          </a:bodyPr>
          <a:lstStyle/>
          <a:p>
            <a:pPr algn="l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4000" dirty="0" err="1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 제목의 문제점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7664" y="13876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236846688" descr="EMB000024a8a1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78594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00064" y="1540024"/>
            <a:ext cx="10740426" cy="62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16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려청자">
  <a:themeElements>
    <a:clrScheme name="고려청자">
      <a:dk1>
        <a:sysClr val="windowText" lastClr="000000"/>
      </a:dk1>
      <a:lt1>
        <a:sysClr val="window" lastClr="FFFFFF"/>
      </a:lt1>
      <a:dk2>
        <a:srgbClr val="005466"/>
      </a:dk2>
      <a:lt2>
        <a:srgbClr val="D9F3F4"/>
      </a:lt2>
      <a:accent1>
        <a:srgbClr val="3F949A"/>
      </a:accent1>
      <a:accent2>
        <a:srgbClr val="4764B0"/>
      </a:accent2>
      <a:accent3>
        <a:srgbClr val="4FADD1"/>
      </a:accent3>
      <a:accent4>
        <a:srgbClr val="85B692"/>
      </a:accent4>
      <a:accent5>
        <a:srgbClr val="6B94E2"/>
      </a:accent5>
      <a:accent6>
        <a:srgbClr val="819BAB"/>
      </a:accent6>
      <a:hlink>
        <a:srgbClr val="7C0808"/>
      </a:hlink>
      <a:folHlink>
        <a:srgbClr val="0D356F"/>
      </a:folHlink>
    </a:clrScheme>
    <a:fontScheme name="고려청자">
      <a:majorFont>
        <a:latin typeface="Georgia"/>
        <a:ea typeface=""/>
        <a:cs typeface=""/>
        <a:font script="Grek" typeface="Arial"/>
        <a:font script="Cyrl" typeface="Arial"/>
        <a:font script="Jpan" typeface="HG明朝E"/>
        <a:font script="Hang" typeface="HY견명조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Arial"/>
        <a:font script="Cyrl" typeface="Arial"/>
        <a:font script="Jpan" typeface="HGP明朝E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고려청자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3780000" scaled="1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2700000" algn="tl">
              <a:srgbClr val="000000">
                <a:alpha val="43137"/>
              </a:srgbClr>
            </a:outerShdw>
          </a:effectLst>
        </a:effectStyle>
        <a:effectStyle>
          <a:effectLst>
            <a:outerShdw blurRad="38100" dist="38100" dir="3000000" algn="tl">
              <a:srgbClr val="000000">
                <a:alpha val="45490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0" rev="5100000"/>
            </a:lightRig>
          </a:scene3d>
          <a:sp3d contourW="12700" prstMaterial="plastic">
            <a:bevelT w="50800" h="63500"/>
            <a:contourClr>
              <a:srgbClr val="000000">
                <a:alpha val="35294"/>
              </a:srgbClr>
            </a:contourClr>
          </a:sp3d>
        </a:effectStyle>
        <a:effectStyle>
          <a:effectLst>
            <a:outerShdw blurRad="63500" dist="63500" dir="3000000" algn="tl">
              <a:srgbClr val="000000">
                <a:alpha val="50196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8600000"/>
            </a:lightRig>
          </a:scene3d>
          <a:sp3d prstMaterial="plastic">
            <a:bevelT w="101600" h="63500"/>
            <a:contourClr>
              <a:srgbClr val="000000">
                <a:alpha val="40784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5000"/>
                <a:shade val="100000"/>
                <a:hueMod val="100000"/>
                <a:satMod val="100000"/>
              </a:schemeClr>
            </a:gs>
            <a:gs pos="20000">
              <a:schemeClr val="phClr">
                <a:tint val="100000"/>
                <a:shade val="75000"/>
                <a:hueMod val="100000"/>
                <a:satMod val="100000"/>
              </a:schemeClr>
            </a:gs>
            <a:gs pos="55000">
              <a:schemeClr val="phClr">
                <a:tint val="97000"/>
                <a:shade val="100000"/>
                <a:hueMod val="100000"/>
                <a:satMod val="100000"/>
              </a:schemeClr>
            </a:gs>
            <a:gs pos="85000">
              <a:schemeClr val="phClr">
                <a:tint val="100000"/>
                <a:shade val="65000"/>
                <a:hueMod val="100000"/>
                <a:satMod val="10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chemeClr val="phClr">
                <a:tint val="0"/>
                <a:shade val="50000"/>
                <a:hueMod val="100000"/>
                <a:satMod val="100000"/>
              </a:schemeClr>
              <a:schemeClr val="phClr">
                <a:tint val="10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Crane</Template>
  <TotalTime>575</TotalTime>
  <Words>74</Words>
  <Application>Microsoft Office PowerPoint</Application>
  <PresentationFormat>화면 슬라이드 쇼(4:3)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고려청자</vt:lpstr>
      <vt:lpstr>박한철 선생님과  함께하는 뉴스공부 </vt:lpstr>
      <vt:lpstr>오늘의 학습주제 </vt:lpstr>
      <vt:lpstr>PowerPoint 프레젠테이션</vt:lpstr>
      <vt:lpstr>                 뉴스제목의 역할 뉴스 제목은 뉴스 내용을 (        )하여  정보를(        ) 파악하게 하며, 사람들로 하여금 해당 뉴스에 (       )을 갖도록 하는 중요한 역할을 한다.  따라서 뉴스 제목은  뉴스의 (      )을 쉽고 (       )하게 표현하면서, 사람들을 끄는(         )이 있어야 한다.  </vt:lpstr>
      <vt:lpstr>                 낚시성 제목이란?  이용자의 흥미를 끌어 내용을 보게 유도하기 위해 자극적이고 선정적으로 붙인 제목 </vt:lpstr>
      <vt:lpstr>                 낚시성 제목이 많아진 이유  </vt:lpstr>
      <vt:lpstr>                 낚시성 제목의 문제점  </vt:lpstr>
      <vt:lpstr>                 낚시성 제목의 문제점  </vt:lpstr>
      <vt:lpstr>                 낚시성 제목의 문제점  </vt:lpstr>
      <vt:lpstr>                 낚시성 제목의 문제점  </vt:lpstr>
      <vt:lpstr>             제목소비자(headline shopper)  </vt:lpstr>
      <vt:lpstr>                 낚시성 제목의 사례  </vt:lpstr>
      <vt:lpstr>                 낚시성 제목의 사례  </vt:lpstr>
      <vt:lpstr>                 낚시성 제목의 사례  </vt:lpstr>
      <vt:lpstr>                 낚시성 제목의 사례  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미디어교육의 개념과 현황</dc:title>
  <dc:creator>park</dc:creator>
  <cp:lastModifiedBy>덕성</cp:lastModifiedBy>
  <cp:revision>68</cp:revision>
  <dcterms:created xsi:type="dcterms:W3CDTF">2014-11-04T04:22:18Z</dcterms:created>
  <dcterms:modified xsi:type="dcterms:W3CDTF">2016-10-17T01:04:53Z</dcterms:modified>
</cp:coreProperties>
</file>